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3.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66" r:id="rId2"/>
    <p:sldId id="277" r:id="rId3"/>
    <p:sldId id="271" r:id="rId4"/>
    <p:sldId id="269" r:id="rId5"/>
    <p:sldId id="287" r:id="rId6"/>
    <p:sldId id="276" r:id="rId7"/>
    <p:sldId id="278" r:id="rId8"/>
    <p:sldId id="289" r:id="rId9"/>
    <p:sldId id="292" r:id="rId10"/>
    <p:sldId id="291" r:id="rId11"/>
    <p:sldId id="293" r:id="rId12"/>
    <p:sldId id="301" r:id="rId13"/>
    <p:sldId id="290" r:id="rId14"/>
    <p:sldId id="299" r:id="rId15"/>
    <p:sldId id="294" r:id="rId16"/>
    <p:sldId id="297" r:id="rId17"/>
    <p:sldId id="295" r:id="rId18"/>
    <p:sldId id="298" r:id="rId19"/>
    <p:sldId id="296" r:id="rId20"/>
    <p:sldId id="288" r:id="rId21"/>
    <p:sldId id="30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6"/>
    <p:restoredTop sz="94634"/>
  </p:normalViewPr>
  <p:slideViewPr>
    <p:cSldViewPr snapToGrid="0" snapToObjects="1">
      <p:cViewPr varScale="1">
        <p:scale>
          <a:sx n="162" d="100"/>
          <a:sy n="162" d="100"/>
        </p:scale>
        <p:origin x="504" y="18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BC27E-1ABC-1846-94A5-752D8F70553E}" type="datetimeFigureOut">
              <a:rPr lang="en-US" smtClean="0"/>
              <a:t>1/28/2019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51B95F-1457-224E-BA6B-F723AAF971E0}" type="slidenum">
              <a:rPr lang="en-US" smtClean="0"/>
              <a:t>‹#›</a:t>
            </a:fld>
            <a:endParaRPr lang="en-US"/>
          </a:p>
        </p:txBody>
      </p:sp>
    </p:spTree>
    <p:extLst>
      <p:ext uri="{BB962C8B-B14F-4D97-AF65-F5344CB8AC3E}">
        <p14:creationId xmlns:p14="http://schemas.microsoft.com/office/powerpoint/2010/main" val="239472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65135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71260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83800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0512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3B319C-EB55-D74C-99EB-CC1396CE47D3}" type="datetimeFigureOut">
              <a:rPr lang="en-US" smtClean="0"/>
              <a:t>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78577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3B319C-EB55-D74C-99EB-CC1396CE47D3}" type="datetimeFigureOut">
              <a:rPr lang="en-US" smtClean="0"/>
              <a:t>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130865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3B319C-EB55-D74C-99EB-CC1396CE47D3}" type="datetimeFigureOut">
              <a:rPr lang="en-US" smtClean="0"/>
              <a:t>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22863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636238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728991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5820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222797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3B319C-EB55-D74C-99EB-CC1396CE47D3}" type="datetimeFigureOut">
              <a:rPr lang="en-US" smtClean="0"/>
              <a:t>1/28/2019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BA4D33-F3E8-7544-AAC3-FCD31FA547A6}" type="slidenum">
              <a:rPr lang="en-US" smtClean="0"/>
              <a:t>‹#›</a:t>
            </a:fld>
            <a:endParaRPr lang="en-US"/>
          </a:p>
        </p:txBody>
      </p:sp>
    </p:spTree>
    <p:extLst>
      <p:ext uri="{BB962C8B-B14F-4D97-AF65-F5344CB8AC3E}">
        <p14:creationId xmlns:p14="http://schemas.microsoft.com/office/powerpoint/2010/main" val="1209338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rPr>
              <a:t>Today’s lecture</a:t>
            </a:r>
          </a:p>
        </p:txBody>
      </p:sp>
      <p:sp>
        <p:nvSpPr>
          <p:cNvPr id="3" name="Content Placeholder 2"/>
          <p:cNvSpPr>
            <a:spLocks noGrp="1"/>
          </p:cNvSpPr>
          <p:nvPr>
            <p:ph idx="1"/>
          </p:nvPr>
        </p:nvSpPr>
        <p:spPr/>
        <p:txBody>
          <a:bodyPr>
            <a:normAutofit/>
          </a:bodyPr>
          <a:lstStyle/>
          <a:p>
            <a:r>
              <a:rPr lang="en-US" sz="3600" dirty="0"/>
              <a:t>How are “natural” theories of representation challenged by Ferdinand de Saussure?</a:t>
            </a:r>
          </a:p>
          <a:p>
            <a:endParaRPr lang="en-US" sz="3600" dirty="0"/>
          </a:p>
          <a:p>
            <a:r>
              <a:rPr lang="en-US" sz="3600" dirty="0"/>
              <a:t>Why are Saussure’s ideas so radical, even in 2019?</a:t>
            </a:r>
          </a:p>
          <a:p>
            <a:endParaRPr lang="en-US" sz="3600" dirty="0"/>
          </a:p>
          <a:p>
            <a:r>
              <a:rPr lang="en-US" sz="3600" dirty="0"/>
              <a:t>What do we mean when we talk about “the sign” and why is this central to understanding semiotics?</a:t>
            </a:r>
          </a:p>
        </p:txBody>
      </p:sp>
    </p:spTree>
    <p:extLst>
      <p:ext uri="{BB962C8B-B14F-4D97-AF65-F5344CB8AC3E}">
        <p14:creationId xmlns:p14="http://schemas.microsoft.com/office/powerpoint/2010/main" val="432003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21187"/>
            <a:ext cx="10515600" cy="1569502"/>
          </a:xfrm>
        </p:spPr>
        <p:txBody>
          <a:bodyPr/>
          <a:lstStyle/>
          <a:p>
            <a:pPr algn="ctr"/>
            <a:r>
              <a:rPr lang="en-US" dirty="0"/>
              <a:t>Representation of a cup and saucer</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0936" y="1134737"/>
            <a:ext cx="8050128" cy="6561442"/>
          </a:xfrm>
        </p:spPr>
      </p:pic>
    </p:spTree>
    <p:extLst>
      <p:ext uri="{BB962C8B-B14F-4D97-AF65-F5344CB8AC3E}">
        <p14:creationId xmlns:p14="http://schemas.microsoft.com/office/powerpoint/2010/main" val="4134004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rPr>
              <a:t>Re-presentation</a:t>
            </a:r>
          </a:p>
        </p:txBody>
      </p:sp>
      <p:sp>
        <p:nvSpPr>
          <p:cNvPr id="3" name="Content Placeholder 2"/>
          <p:cNvSpPr>
            <a:spLocks noGrp="1"/>
          </p:cNvSpPr>
          <p:nvPr>
            <p:ph idx="1"/>
          </p:nvPr>
        </p:nvSpPr>
        <p:spPr/>
        <p:txBody>
          <a:bodyPr>
            <a:normAutofit fontScale="62500" lnSpcReduction="20000"/>
          </a:bodyPr>
          <a:lstStyle/>
          <a:p>
            <a:r>
              <a:rPr lang="en-US" sz="3600" dirty="0"/>
              <a:t>Representation = literally, </a:t>
            </a:r>
            <a:r>
              <a:rPr lang="en-US" sz="3600" b="1" dirty="0"/>
              <a:t>to re-present reality in some form</a:t>
            </a:r>
          </a:p>
          <a:p>
            <a:endParaRPr lang="en-US" sz="3600" dirty="0"/>
          </a:p>
          <a:p>
            <a:r>
              <a:rPr lang="en-US" sz="3600" dirty="0"/>
              <a:t>Representation can be language-based (the word “cup” you are reading right now), image-based (a photograph of a cup), sound-based (the sound of the word “cup” in a given language), or even physicalized in some material form (gesture of drinking out of a cup).</a:t>
            </a:r>
          </a:p>
          <a:p>
            <a:endParaRPr lang="en-US" sz="3600" dirty="0"/>
          </a:p>
          <a:p>
            <a:r>
              <a:rPr lang="en-US" sz="3600" dirty="0"/>
              <a:t>We re-present reality so that we may understand it better (e.g. the words we give to things, a work of art) but also so that we can communicate about reality with others through </a:t>
            </a:r>
            <a:r>
              <a:rPr lang="en-US" sz="3600" i="1" dirty="0"/>
              <a:t>shared</a:t>
            </a:r>
            <a:r>
              <a:rPr lang="en-US" sz="3600" dirty="0"/>
              <a:t> systems of representation e.g. language)</a:t>
            </a:r>
          </a:p>
          <a:p>
            <a:endParaRPr lang="en-US" sz="3600" dirty="0"/>
          </a:p>
          <a:p>
            <a:r>
              <a:rPr lang="en-US" sz="3600" dirty="0"/>
              <a:t>Representation involves an act of </a:t>
            </a:r>
            <a:r>
              <a:rPr lang="en-US" sz="3600" dirty="0">
                <a:solidFill>
                  <a:srgbClr val="FF0000"/>
                </a:solidFill>
              </a:rPr>
              <a:t>translation</a:t>
            </a:r>
            <a:r>
              <a:rPr lang="en-US" sz="3600" dirty="0"/>
              <a:t> (from this…to this) and some form of </a:t>
            </a:r>
            <a:r>
              <a:rPr lang="en-US" sz="3600" dirty="0">
                <a:solidFill>
                  <a:srgbClr val="FF0000"/>
                </a:solidFill>
              </a:rPr>
              <a:t>mediation using our senses </a:t>
            </a:r>
            <a:r>
              <a:rPr lang="en-US" sz="3600" dirty="0"/>
              <a:t>(seeing, hearing, smelling, touching, tasting).</a:t>
            </a:r>
          </a:p>
          <a:p>
            <a:pPr marL="0" indent="0">
              <a:buNone/>
            </a:pPr>
            <a:endParaRPr lang="en-US" sz="3600" dirty="0"/>
          </a:p>
        </p:txBody>
      </p:sp>
    </p:spTree>
    <p:extLst>
      <p:ext uri="{BB962C8B-B14F-4D97-AF65-F5344CB8AC3E}">
        <p14:creationId xmlns:p14="http://schemas.microsoft.com/office/powerpoint/2010/main" val="624802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“C </a:t>
            </a:r>
            <a:r>
              <a:rPr lang="mr-IN" dirty="0"/>
              <a:t>–</a:t>
            </a:r>
            <a:r>
              <a:rPr lang="en-US" dirty="0"/>
              <a:t> A </a:t>
            </a:r>
            <a:r>
              <a:rPr lang="mr-IN" dirty="0"/>
              <a:t>–</a:t>
            </a:r>
            <a:r>
              <a:rPr lang="en-US" dirty="0"/>
              <a:t> T”</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53331" y="1825625"/>
            <a:ext cx="4351338" cy="4351338"/>
          </a:xfrm>
        </p:spPr>
      </p:pic>
      <p:sp>
        <p:nvSpPr>
          <p:cNvPr id="8" name="Rectangle 1"/>
          <p:cNvSpPr>
            <a:spLocks noGrp="1" noChangeArrowheads="1"/>
          </p:cNvSpPr>
          <p:nvPr>
            <p:ph sz="half" idx="2"/>
          </p:nvPr>
        </p:nvSpPr>
        <p:spPr bwMode="auto">
          <a:xfrm>
            <a:off x="6540500" y="1881494"/>
            <a:ext cx="5372100" cy="443198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charset="0"/>
              </a:rPr>
              <a:t>Chinese 猫</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latin typeface="Arial"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ar-SA" altLang="en-US" sz="3200" b="0" i="0" u="none" strike="noStrike" cap="none" normalizeH="0" baseline="0" dirty="0">
                <a:ln>
                  <a:noFill/>
                </a:ln>
                <a:solidFill>
                  <a:schemeClr val="tx1"/>
                </a:solidFill>
                <a:effectLst/>
                <a:latin typeface="Arial Unicode MS" charset="0"/>
                <a:ea typeface="Courier New" charset="0"/>
              </a:rPr>
              <a:t>قط </a:t>
            </a:r>
            <a:r>
              <a:rPr kumimoji="0" lang="en-US" altLang="en-US" sz="3200" b="0" i="0" u="none" strike="noStrike" cap="none" normalizeH="0" baseline="0" dirty="0">
                <a:ln>
                  <a:noFill/>
                </a:ln>
                <a:solidFill>
                  <a:schemeClr val="tx1"/>
                </a:solidFill>
                <a:effectLst/>
                <a:latin typeface="Arial Unicode MS" charset="0"/>
                <a:ea typeface="Courier New" charset="0"/>
              </a:rPr>
              <a:t>Arabic</a:t>
            </a:r>
          </a:p>
          <a:p>
            <a:pPr marL="0" marR="0" lvl="0" indent="0" algn="l" defTabSz="914400" rtl="1" eaLnBrk="0" fontAlgn="base" latinLnBrk="0" hangingPunct="0">
              <a:lnSpc>
                <a:spcPct val="100000"/>
              </a:lnSpc>
              <a:spcBef>
                <a:spcPct val="0"/>
              </a:spcBef>
              <a:spcAft>
                <a:spcPct val="0"/>
              </a:spcAft>
              <a:buClrTx/>
              <a:buSzTx/>
              <a:buFontTx/>
              <a:buNone/>
              <a:tabLst/>
            </a:pPr>
            <a:endParaRPr lang="en-US" altLang="en-US" sz="3200" dirty="0">
              <a:latin typeface="Arial Unicode MS" charset="0"/>
              <a:ea typeface="Courier New"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Unicode MS" charset="0"/>
                <a:ea typeface="Courier New" charset="0"/>
              </a:rPr>
              <a:t>French </a:t>
            </a:r>
            <a:r>
              <a:rPr kumimoji="0" lang="en-US" altLang="en-US" sz="3200" b="0" i="1" u="none" strike="noStrike" cap="none" normalizeH="0" baseline="0" dirty="0">
                <a:ln>
                  <a:noFill/>
                </a:ln>
                <a:solidFill>
                  <a:schemeClr val="tx1"/>
                </a:solidFill>
                <a:effectLst/>
                <a:latin typeface="Arial Unicode MS" charset="0"/>
                <a:ea typeface="Courier New" charset="0"/>
              </a:rPr>
              <a:t>chat</a:t>
            </a:r>
          </a:p>
          <a:p>
            <a:pPr marL="0" marR="0" lvl="0" indent="0" algn="l" defTabSz="914400" rtl="1" eaLnBrk="0" fontAlgn="base" latinLnBrk="0" hangingPunct="0">
              <a:lnSpc>
                <a:spcPct val="100000"/>
              </a:lnSpc>
              <a:spcBef>
                <a:spcPct val="0"/>
              </a:spcBef>
              <a:spcAft>
                <a:spcPct val="0"/>
              </a:spcAft>
              <a:buClrTx/>
              <a:buSzTx/>
              <a:buFontTx/>
              <a:buNone/>
              <a:tabLst/>
            </a:pPr>
            <a:endParaRPr lang="en-US" altLang="en-US" sz="3200" dirty="0">
              <a:latin typeface="Arial Unicode MS" charset="0"/>
              <a:ea typeface="Courier New"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Unicode MS" charset="0"/>
                <a:ea typeface="Courier New" charset="0"/>
              </a:rPr>
              <a:t>Ko</a:t>
            </a:r>
            <a:r>
              <a:rPr lang="en-US" altLang="en-US" sz="3200" dirty="0">
                <a:latin typeface="Arial Unicode MS" charset="0"/>
                <a:ea typeface="Courier New" charset="0"/>
              </a:rPr>
              <a:t>re</a:t>
            </a:r>
            <a:r>
              <a:rPr kumimoji="0" lang="en-US" altLang="en-US" sz="3200" b="0" i="0" u="none" strike="noStrike" cap="none" normalizeH="0" baseline="0" dirty="0">
                <a:ln>
                  <a:noFill/>
                </a:ln>
                <a:solidFill>
                  <a:schemeClr val="tx1"/>
                </a:solidFill>
                <a:effectLst/>
                <a:latin typeface="Arial Unicode MS" charset="0"/>
                <a:ea typeface="Courier New" charset="0"/>
              </a:rPr>
              <a:t>an 고양이</a:t>
            </a:r>
            <a:r>
              <a:rPr kumimoji="0" lang="en-US" altLang="en-US" sz="3200" b="0" i="0" u="none" strike="noStrike" cap="none" normalizeH="0" baseline="0" dirty="0">
                <a:ln>
                  <a:noFill/>
                </a:ln>
                <a:solidFill>
                  <a:schemeClr val="tx1"/>
                </a:solidFill>
                <a:effectLst/>
              </a:rPr>
              <a:t> </a:t>
            </a:r>
            <a:endParaRPr kumimoji="0" lang="en-US" altLang="en-US" sz="32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3200" dirty="0">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charset="0"/>
              </a:rPr>
              <a:t>Spanish </a:t>
            </a:r>
            <a:r>
              <a:rPr kumimoji="0" lang="en-US" altLang="en-US" sz="3200" b="0" i="1" u="none" strike="noStrike" cap="none" normalizeH="0" baseline="0" dirty="0" err="1">
                <a:ln>
                  <a:noFill/>
                </a:ln>
                <a:solidFill>
                  <a:schemeClr val="tx1"/>
                </a:solidFill>
                <a:effectLst/>
                <a:latin typeface="Arial" charset="0"/>
              </a:rPr>
              <a:t>gato</a:t>
            </a:r>
            <a:endParaRPr kumimoji="0" lang="en-US" altLang="en-US" sz="3200" b="0" i="1"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883671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9CADA-570A-634A-A508-5A38CBAA8EA7}"/>
              </a:ext>
            </a:extLst>
          </p:cNvPr>
          <p:cNvSpPr>
            <a:spLocks noGrp="1"/>
          </p:cNvSpPr>
          <p:nvPr>
            <p:ph type="title"/>
          </p:nvPr>
        </p:nvSpPr>
        <p:spPr/>
        <p:txBody>
          <a:bodyPr/>
          <a:lstStyle/>
          <a:p>
            <a:r>
              <a:rPr lang="en-US" dirty="0"/>
              <a:t>Some theories of representation</a:t>
            </a:r>
          </a:p>
        </p:txBody>
      </p:sp>
      <p:sp>
        <p:nvSpPr>
          <p:cNvPr id="3" name="Content Placeholder 2">
            <a:extLst>
              <a:ext uri="{FF2B5EF4-FFF2-40B4-BE49-F238E27FC236}">
                <a16:creationId xmlns:a16="http://schemas.microsoft.com/office/drawing/2014/main" id="{AB4F82DC-49C4-8040-92FA-7F200CD97F1C}"/>
              </a:ext>
            </a:extLst>
          </p:cNvPr>
          <p:cNvSpPr>
            <a:spLocks noGrp="1"/>
          </p:cNvSpPr>
          <p:nvPr>
            <p:ph idx="1"/>
          </p:nvPr>
        </p:nvSpPr>
        <p:spPr/>
        <p:txBody>
          <a:bodyPr>
            <a:normAutofit fontScale="92500" lnSpcReduction="10000"/>
          </a:bodyPr>
          <a:lstStyle/>
          <a:p>
            <a:r>
              <a:rPr lang="en-US" dirty="0"/>
              <a:t>One theory of representation is that it is “natural”—it stems from humans trying to capture their experiences or inner states of being in some concrete form</a:t>
            </a:r>
          </a:p>
          <a:p>
            <a:endParaRPr lang="en-US" dirty="0"/>
          </a:p>
          <a:p>
            <a:r>
              <a:rPr lang="en-US" dirty="0"/>
              <a:t>Language has been called “natural” representation because of the presumption that written and spoken language are naturally linked</a:t>
            </a:r>
          </a:p>
          <a:p>
            <a:endParaRPr lang="en-US" dirty="0"/>
          </a:p>
          <a:p>
            <a:r>
              <a:rPr lang="en-US" dirty="0"/>
              <a:t>From language-based representation we derive ideas about the individual in relationship to government (e.g. House of Representatives), law (e.g. an attorney who represents a client), and the public (e.g. positive or negative representations of people in the media or public sphere)</a:t>
            </a:r>
          </a:p>
          <a:p>
            <a:endParaRPr lang="en-US" dirty="0"/>
          </a:p>
        </p:txBody>
      </p:sp>
    </p:spTree>
    <p:extLst>
      <p:ext uri="{BB962C8B-B14F-4D97-AF65-F5344CB8AC3E}">
        <p14:creationId xmlns:p14="http://schemas.microsoft.com/office/powerpoint/2010/main" val="3831775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5609A-ECB6-A141-8D0A-D0EF29D81F71}"/>
              </a:ext>
            </a:extLst>
          </p:cNvPr>
          <p:cNvSpPr>
            <a:spLocks noGrp="1"/>
          </p:cNvSpPr>
          <p:nvPr>
            <p:ph type="title"/>
          </p:nvPr>
        </p:nvSpPr>
        <p:spPr>
          <a:xfrm>
            <a:off x="838200" y="0"/>
            <a:ext cx="10515600" cy="1861851"/>
          </a:xfrm>
        </p:spPr>
        <p:txBody>
          <a:bodyPr/>
          <a:lstStyle/>
          <a:p>
            <a:pPr algn="ctr"/>
            <a:r>
              <a:rPr lang="en-US" dirty="0"/>
              <a:t>Photographic representation</a:t>
            </a:r>
            <a:br>
              <a:rPr lang="en-US" dirty="0"/>
            </a:br>
            <a:r>
              <a:rPr lang="en-US" dirty="0"/>
              <a:t>and emoji representation</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169" y="1544176"/>
            <a:ext cx="6817295" cy="5555793"/>
          </a:xfrm>
        </p:spPr>
      </p:pic>
      <p:pic>
        <p:nvPicPr>
          <p:cNvPr id="6" name="Content Placeholder 5">
            <a:extLst>
              <a:ext uri="{FF2B5EF4-FFF2-40B4-BE49-F238E27FC236}">
                <a16:creationId xmlns:a16="http://schemas.microsoft.com/office/drawing/2014/main" id="{B921A654-D64B-BB47-B32A-B3AD245F43F3}"/>
              </a:ext>
            </a:extLst>
          </p:cNvPr>
          <p:cNvPicPr>
            <a:picLocks noGrp="1" noChangeAspect="1"/>
          </p:cNvPicPr>
          <p:nvPr>
            <p:ph sz="half" idx="2"/>
          </p:nvPr>
        </p:nvPicPr>
        <p:blipFill>
          <a:blip r:embed="rId3"/>
          <a:stretch>
            <a:fillRect/>
          </a:stretch>
        </p:blipFill>
        <p:spPr>
          <a:xfrm>
            <a:off x="7513151" y="2038121"/>
            <a:ext cx="3558448" cy="3558448"/>
          </a:xfrm>
        </p:spPr>
      </p:pic>
    </p:spTree>
    <p:extLst>
      <p:ext uri="{BB962C8B-B14F-4D97-AF65-F5344CB8AC3E}">
        <p14:creationId xmlns:p14="http://schemas.microsoft.com/office/powerpoint/2010/main" val="2071780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5609A-ECB6-A141-8D0A-D0EF29D81F71}"/>
              </a:ext>
            </a:extLst>
          </p:cNvPr>
          <p:cNvSpPr>
            <a:spLocks noGrp="1"/>
          </p:cNvSpPr>
          <p:nvPr>
            <p:ph type="title"/>
          </p:nvPr>
        </p:nvSpPr>
        <p:spPr>
          <a:xfrm>
            <a:off x="923925" y="279400"/>
            <a:ext cx="10515600" cy="1325563"/>
          </a:xfrm>
        </p:spPr>
        <p:txBody>
          <a:bodyPr/>
          <a:lstStyle/>
          <a:p>
            <a:pPr algn="ctr"/>
            <a:r>
              <a:rPr lang="en-US" dirty="0"/>
              <a:t>Conventions of representation</a:t>
            </a:r>
          </a:p>
        </p:txBody>
      </p:sp>
      <p:pic>
        <p:nvPicPr>
          <p:cNvPr id="11" name="Content Placeholder 10">
            <a:extLst>
              <a:ext uri="{FF2B5EF4-FFF2-40B4-BE49-F238E27FC236}">
                <a16:creationId xmlns:a16="http://schemas.microsoft.com/office/drawing/2014/main" id="{E7CD7997-5FA5-A342-95F9-1331F1B01286}"/>
              </a:ext>
            </a:extLst>
          </p:cNvPr>
          <p:cNvPicPr>
            <a:picLocks noGrp="1" noChangeAspect="1"/>
          </p:cNvPicPr>
          <p:nvPr>
            <p:ph idx="1"/>
          </p:nvPr>
        </p:nvPicPr>
        <p:blipFill>
          <a:blip r:embed="rId2"/>
          <a:stretch>
            <a:fillRect/>
          </a:stretch>
        </p:blipFill>
        <p:spPr>
          <a:xfrm>
            <a:off x="3371850" y="1277144"/>
            <a:ext cx="5643563" cy="5643563"/>
          </a:xfrm>
        </p:spPr>
      </p:pic>
    </p:spTree>
    <p:extLst>
      <p:ext uri="{BB962C8B-B14F-4D97-AF65-F5344CB8AC3E}">
        <p14:creationId xmlns:p14="http://schemas.microsoft.com/office/powerpoint/2010/main" val="4227207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14604-D126-5E49-98AE-3FB7E6ED9405}"/>
              </a:ext>
            </a:extLst>
          </p:cNvPr>
          <p:cNvSpPr>
            <a:spLocks noGrp="1"/>
          </p:cNvSpPr>
          <p:nvPr>
            <p:ph type="title"/>
          </p:nvPr>
        </p:nvSpPr>
        <p:spPr/>
        <p:txBody>
          <a:bodyPr/>
          <a:lstStyle/>
          <a:p>
            <a:r>
              <a:rPr lang="en-US" b="1" dirty="0"/>
              <a:t>Ferdinand de Saussure (Swiss, 1857-1913)</a:t>
            </a:r>
          </a:p>
        </p:txBody>
      </p:sp>
      <p:pic>
        <p:nvPicPr>
          <p:cNvPr id="7" name="Content Placeholder 6">
            <a:extLst>
              <a:ext uri="{FF2B5EF4-FFF2-40B4-BE49-F238E27FC236}">
                <a16:creationId xmlns:a16="http://schemas.microsoft.com/office/drawing/2014/main" id="{3A25999A-219D-6046-8BC1-69A746AD1CEF}"/>
              </a:ext>
            </a:extLst>
          </p:cNvPr>
          <p:cNvPicPr>
            <a:picLocks noGrp="1" noChangeAspect="1"/>
          </p:cNvPicPr>
          <p:nvPr>
            <p:ph sz="half" idx="1"/>
          </p:nvPr>
        </p:nvPicPr>
        <p:blipFill>
          <a:blip r:embed="rId2"/>
          <a:stretch>
            <a:fillRect/>
          </a:stretch>
        </p:blipFill>
        <p:spPr>
          <a:xfrm>
            <a:off x="1552903" y="1548688"/>
            <a:ext cx="3540353" cy="4628275"/>
          </a:xfrm>
        </p:spPr>
      </p:pic>
      <p:sp>
        <p:nvSpPr>
          <p:cNvPr id="5" name="Content Placeholder 4">
            <a:extLst>
              <a:ext uri="{FF2B5EF4-FFF2-40B4-BE49-F238E27FC236}">
                <a16:creationId xmlns:a16="http://schemas.microsoft.com/office/drawing/2014/main" id="{CAED7FF4-0D55-5E44-BCD1-FE4480684D48}"/>
              </a:ext>
            </a:extLst>
          </p:cNvPr>
          <p:cNvSpPr>
            <a:spLocks noGrp="1"/>
          </p:cNvSpPr>
          <p:nvPr>
            <p:ph sz="half" idx="2"/>
          </p:nvPr>
        </p:nvSpPr>
        <p:spPr>
          <a:xfrm>
            <a:off x="6172200" y="1592317"/>
            <a:ext cx="5181600" cy="4584646"/>
          </a:xfrm>
        </p:spPr>
        <p:txBody>
          <a:bodyPr>
            <a:normAutofit fontScale="70000" lnSpcReduction="20000"/>
          </a:bodyPr>
          <a:lstStyle/>
          <a:p>
            <a:r>
              <a:rPr lang="en-US" dirty="0"/>
              <a:t>Developed his ideas about semiotics as a series of lectures in the early 20</a:t>
            </a:r>
            <a:r>
              <a:rPr lang="en-US" baseline="30000" dirty="0"/>
              <a:t>th</a:t>
            </a:r>
            <a:r>
              <a:rPr lang="en-US" dirty="0"/>
              <a:t> century</a:t>
            </a:r>
          </a:p>
          <a:p>
            <a:endParaRPr lang="en-US" dirty="0"/>
          </a:p>
          <a:p>
            <a:r>
              <a:rPr lang="en-US" dirty="0"/>
              <a:t>After his death in 1913, his students put together their notes drawn from his lectures and published </a:t>
            </a:r>
            <a:r>
              <a:rPr lang="en-US" i="1" dirty="0" err="1"/>
              <a:t>Cours</a:t>
            </a:r>
            <a:r>
              <a:rPr lang="en-US" i="1" dirty="0"/>
              <a:t> </a:t>
            </a:r>
            <a:r>
              <a:rPr lang="en-US" i="1" dirty="0" err="1"/>
              <a:t>linguistique</a:t>
            </a:r>
            <a:r>
              <a:rPr lang="en-US" i="1" dirty="0"/>
              <a:t> </a:t>
            </a:r>
            <a:r>
              <a:rPr lang="en-US" i="1" dirty="0" err="1"/>
              <a:t>général</a:t>
            </a:r>
            <a:r>
              <a:rPr lang="en-US" dirty="0"/>
              <a:t> (</a:t>
            </a:r>
            <a:r>
              <a:rPr lang="en-US" i="1" dirty="0"/>
              <a:t>Course in General Linguistics</a:t>
            </a:r>
            <a:r>
              <a:rPr lang="en-US" dirty="0"/>
              <a:t>) in 1916</a:t>
            </a:r>
          </a:p>
          <a:p>
            <a:endParaRPr lang="en-US" dirty="0"/>
          </a:p>
          <a:p>
            <a:r>
              <a:rPr lang="en-US" dirty="0"/>
              <a:t>Saussure’s ideas are known under the term </a:t>
            </a:r>
            <a:r>
              <a:rPr lang="en-US" i="1" dirty="0"/>
              <a:t>semiology</a:t>
            </a:r>
            <a:r>
              <a:rPr lang="en-US" dirty="0"/>
              <a:t> or </a:t>
            </a:r>
            <a:r>
              <a:rPr lang="en-US" i="1" dirty="0"/>
              <a:t>semiotics,</a:t>
            </a:r>
            <a:r>
              <a:rPr lang="en-US" dirty="0"/>
              <a:t> the “science of signs” </a:t>
            </a:r>
          </a:p>
          <a:p>
            <a:endParaRPr lang="en-US" dirty="0"/>
          </a:p>
          <a:p>
            <a:r>
              <a:rPr lang="en-US" dirty="0"/>
              <a:t>Saussure’s approach to semiotics fundamentally changed how linguists but also scholars across the social sciences and humanities have talked about representation for over 100 years</a:t>
            </a:r>
          </a:p>
          <a:p>
            <a:endParaRPr lang="en-US" dirty="0"/>
          </a:p>
        </p:txBody>
      </p:sp>
    </p:spTree>
    <p:extLst>
      <p:ext uri="{BB962C8B-B14F-4D97-AF65-F5344CB8AC3E}">
        <p14:creationId xmlns:p14="http://schemas.microsoft.com/office/powerpoint/2010/main" val="2523164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2BD296-F20F-AB42-B0C3-458C142880E9}"/>
              </a:ext>
            </a:extLst>
          </p:cNvPr>
          <p:cNvSpPr>
            <a:spLocks noGrp="1"/>
          </p:cNvSpPr>
          <p:nvPr>
            <p:ph type="title"/>
          </p:nvPr>
        </p:nvSpPr>
        <p:spPr/>
        <p:txBody>
          <a:bodyPr/>
          <a:lstStyle/>
          <a:p>
            <a:pPr algn="ctr"/>
            <a:r>
              <a:rPr lang="en-US" dirty="0"/>
              <a:t>Saussure’s radical departure</a:t>
            </a:r>
          </a:p>
        </p:txBody>
      </p:sp>
      <p:sp>
        <p:nvSpPr>
          <p:cNvPr id="6" name="Content Placeholder 5">
            <a:extLst>
              <a:ext uri="{FF2B5EF4-FFF2-40B4-BE49-F238E27FC236}">
                <a16:creationId xmlns:a16="http://schemas.microsoft.com/office/drawing/2014/main" id="{801F5265-7EC4-204B-AF8C-E96A42DD933F}"/>
              </a:ext>
            </a:extLst>
          </p:cNvPr>
          <p:cNvSpPr>
            <a:spLocks noGrp="1"/>
          </p:cNvSpPr>
          <p:nvPr>
            <p:ph idx="1"/>
          </p:nvPr>
        </p:nvSpPr>
        <p:spPr/>
        <p:txBody>
          <a:bodyPr>
            <a:normAutofit fontScale="92500" lnSpcReduction="10000"/>
          </a:bodyPr>
          <a:lstStyle/>
          <a:p>
            <a:r>
              <a:rPr lang="en-US" dirty="0"/>
              <a:t>For Saussure, to talk about representation as “natural” is too simplistic; because communication is made by humans, it cannot be “natural” but instead must be an invented </a:t>
            </a:r>
            <a:r>
              <a:rPr lang="en-US" i="1" dirty="0"/>
              <a:t>system</a:t>
            </a:r>
          </a:p>
          <a:p>
            <a:endParaRPr lang="en-US" i="1" dirty="0"/>
          </a:p>
          <a:p>
            <a:r>
              <a:rPr lang="en-US" dirty="0"/>
              <a:t>Saussure describes meaning as made up of two components: the </a:t>
            </a:r>
            <a:r>
              <a:rPr lang="en-US" b="1" dirty="0">
                <a:solidFill>
                  <a:srgbClr val="FF0000"/>
                </a:solidFill>
              </a:rPr>
              <a:t>SENSE</a:t>
            </a:r>
            <a:r>
              <a:rPr lang="en-US" dirty="0"/>
              <a:t> of a thing and the </a:t>
            </a:r>
            <a:r>
              <a:rPr lang="en-US" b="1" dirty="0">
                <a:solidFill>
                  <a:schemeClr val="accent1"/>
                </a:solidFill>
              </a:rPr>
              <a:t>REFERENCE</a:t>
            </a:r>
            <a:r>
              <a:rPr lang="en-US" dirty="0"/>
              <a:t> generated thereby</a:t>
            </a:r>
          </a:p>
          <a:p>
            <a:endParaRPr lang="en-US" dirty="0"/>
          </a:p>
          <a:p>
            <a:r>
              <a:rPr lang="en-US" b="1" dirty="0">
                <a:solidFill>
                  <a:srgbClr val="FF0000"/>
                </a:solidFill>
              </a:rPr>
              <a:t>SENSE</a:t>
            </a:r>
            <a:r>
              <a:rPr lang="en-US" dirty="0"/>
              <a:t> and </a:t>
            </a:r>
            <a:r>
              <a:rPr lang="en-US" b="1" dirty="0">
                <a:solidFill>
                  <a:schemeClr val="accent1"/>
                </a:solidFill>
              </a:rPr>
              <a:t>REFERENCE</a:t>
            </a:r>
            <a:r>
              <a:rPr lang="en-US" dirty="0"/>
              <a:t> do not refer to external reality, the material world of things; they refer to an internal </a:t>
            </a:r>
            <a:r>
              <a:rPr lang="en-US" i="1" dirty="0"/>
              <a:t>system of signification </a:t>
            </a:r>
          </a:p>
          <a:p>
            <a:endParaRPr lang="en-US" i="1" dirty="0"/>
          </a:p>
          <a:p>
            <a:r>
              <a:rPr lang="en-US" b="1" dirty="0">
                <a:solidFill>
                  <a:srgbClr val="FF0000"/>
                </a:solidFill>
              </a:rPr>
              <a:t>SENSE</a:t>
            </a:r>
            <a:r>
              <a:rPr lang="en-US" dirty="0"/>
              <a:t> and </a:t>
            </a:r>
            <a:r>
              <a:rPr lang="en-US" b="1" dirty="0">
                <a:solidFill>
                  <a:schemeClr val="accent1"/>
                </a:solidFill>
              </a:rPr>
              <a:t>REFERENCE</a:t>
            </a:r>
            <a:r>
              <a:rPr lang="en-US" dirty="0"/>
              <a:t> give way to Saussure’s concept of </a:t>
            </a:r>
            <a:r>
              <a:rPr lang="en-US" b="1" dirty="0">
                <a:solidFill>
                  <a:schemeClr val="accent2"/>
                </a:solidFill>
              </a:rPr>
              <a:t>THE SIGN</a:t>
            </a:r>
          </a:p>
          <a:p>
            <a:endParaRPr lang="en-US" dirty="0"/>
          </a:p>
          <a:p>
            <a:pPr marL="0" indent="0">
              <a:buNone/>
            </a:pPr>
            <a:endParaRPr lang="en-US" dirty="0"/>
          </a:p>
        </p:txBody>
      </p:sp>
    </p:spTree>
    <p:extLst>
      <p:ext uri="{BB962C8B-B14F-4D97-AF65-F5344CB8AC3E}">
        <p14:creationId xmlns:p14="http://schemas.microsoft.com/office/powerpoint/2010/main" val="3071944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69AE5A-2646-A943-8372-4CDB11752E69}"/>
              </a:ext>
            </a:extLst>
          </p:cNvPr>
          <p:cNvSpPr>
            <a:spLocks noGrp="1"/>
          </p:cNvSpPr>
          <p:nvPr>
            <p:ph type="title"/>
          </p:nvPr>
        </p:nvSpPr>
        <p:spPr>
          <a:xfrm>
            <a:off x="838200" y="86711"/>
            <a:ext cx="10515600" cy="1182413"/>
          </a:xfrm>
        </p:spPr>
        <p:txBody>
          <a:bodyPr>
            <a:normAutofit/>
          </a:bodyPr>
          <a:lstStyle/>
          <a:p>
            <a:pPr algn="ctr"/>
            <a:r>
              <a:rPr lang="en-US" sz="3600" dirty="0"/>
              <a:t>From the </a:t>
            </a:r>
            <a:r>
              <a:rPr lang="en-US" sz="3600" i="1" dirty="0" err="1"/>
              <a:t>Cours</a:t>
            </a:r>
            <a:r>
              <a:rPr lang="en-US" sz="3600" i="1" dirty="0"/>
              <a:t> </a:t>
            </a:r>
            <a:r>
              <a:rPr lang="en-US" sz="3600" i="1" dirty="0" err="1"/>
              <a:t>linguistique</a:t>
            </a:r>
            <a:r>
              <a:rPr lang="en-US" sz="3600" i="1" dirty="0"/>
              <a:t> </a:t>
            </a:r>
            <a:r>
              <a:rPr lang="en-US" sz="3600" i="1" dirty="0" err="1"/>
              <a:t>général</a:t>
            </a:r>
            <a:r>
              <a:rPr lang="en-US" sz="3600" i="1" dirty="0"/>
              <a:t> </a:t>
            </a:r>
            <a:r>
              <a:rPr lang="en-US" sz="3600" dirty="0"/>
              <a:t>(1916)</a:t>
            </a:r>
          </a:p>
        </p:txBody>
      </p:sp>
      <p:pic>
        <p:nvPicPr>
          <p:cNvPr id="5" name="Content Placeholder 4">
            <a:extLst>
              <a:ext uri="{FF2B5EF4-FFF2-40B4-BE49-F238E27FC236}">
                <a16:creationId xmlns:a16="http://schemas.microsoft.com/office/drawing/2014/main" id="{D18E1EF8-6012-E747-89AC-B9551E9AFCB5}"/>
              </a:ext>
            </a:extLst>
          </p:cNvPr>
          <p:cNvPicPr>
            <a:picLocks noGrp="1" noChangeAspect="1"/>
          </p:cNvPicPr>
          <p:nvPr>
            <p:ph idx="1"/>
          </p:nvPr>
        </p:nvPicPr>
        <p:blipFill>
          <a:blip r:embed="rId2"/>
          <a:stretch>
            <a:fillRect/>
          </a:stretch>
        </p:blipFill>
        <p:spPr>
          <a:xfrm>
            <a:off x="2475188" y="1521373"/>
            <a:ext cx="7389942" cy="4974021"/>
          </a:xfrm>
        </p:spPr>
      </p:pic>
    </p:spTree>
    <p:extLst>
      <p:ext uri="{BB962C8B-B14F-4D97-AF65-F5344CB8AC3E}">
        <p14:creationId xmlns:p14="http://schemas.microsoft.com/office/powerpoint/2010/main" val="2640439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9D34A-DAF4-6D4E-8140-51F37C3AD9CD}"/>
              </a:ext>
            </a:extLst>
          </p:cNvPr>
          <p:cNvSpPr>
            <a:spLocks noGrp="1"/>
          </p:cNvSpPr>
          <p:nvPr>
            <p:ph type="title"/>
          </p:nvPr>
        </p:nvSpPr>
        <p:spPr>
          <a:xfrm>
            <a:off x="838200" y="134008"/>
            <a:ext cx="10515600" cy="1229710"/>
          </a:xfrm>
        </p:spPr>
        <p:txBody>
          <a:bodyPr/>
          <a:lstStyle/>
          <a:p>
            <a:pPr algn="ctr"/>
            <a:r>
              <a:rPr lang="en-US" b="1" dirty="0"/>
              <a:t>Signs as </a:t>
            </a:r>
            <a:r>
              <a:rPr lang="en-US" b="1" i="1" dirty="0"/>
              <a:t>relational</a:t>
            </a:r>
            <a:r>
              <a:rPr lang="en-US" b="1" dirty="0"/>
              <a:t> systems</a:t>
            </a:r>
          </a:p>
        </p:txBody>
      </p:sp>
      <p:sp>
        <p:nvSpPr>
          <p:cNvPr id="3" name="Content Placeholder 2">
            <a:extLst>
              <a:ext uri="{FF2B5EF4-FFF2-40B4-BE49-F238E27FC236}">
                <a16:creationId xmlns:a16="http://schemas.microsoft.com/office/drawing/2014/main" id="{57FFC5C5-C4B7-444D-B322-0FCAD8157396}"/>
              </a:ext>
            </a:extLst>
          </p:cNvPr>
          <p:cNvSpPr>
            <a:spLocks noGrp="1"/>
          </p:cNvSpPr>
          <p:nvPr>
            <p:ph idx="1"/>
          </p:nvPr>
        </p:nvSpPr>
        <p:spPr/>
        <p:txBody>
          <a:bodyPr>
            <a:normAutofit fontScale="92500" lnSpcReduction="20000"/>
          </a:bodyPr>
          <a:lstStyle/>
          <a:p>
            <a:r>
              <a:rPr lang="en-US" dirty="0"/>
              <a:t>A </a:t>
            </a:r>
            <a:r>
              <a:rPr lang="en-US" b="1" dirty="0">
                <a:solidFill>
                  <a:schemeClr val="accent2"/>
                </a:solidFill>
              </a:rPr>
              <a:t>SIGN</a:t>
            </a:r>
            <a:r>
              <a:rPr lang="en-US" dirty="0"/>
              <a:t> is made up of two components that more or less stand in for </a:t>
            </a:r>
            <a:r>
              <a:rPr lang="en-US" b="1" dirty="0">
                <a:solidFill>
                  <a:srgbClr val="FF0000"/>
                </a:solidFill>
              </a:rPr>
              <a:t>SENSE</a:t>
            </a:r>
            <a:r>
              <a:rPr lang="en-US" dirty="0"/>
              <a:t> and </a:t>
            </a:r>
            <a:r>
              <a:rPr lang="en-US" b="1" dirty="0">
                <a:solidFill>
                  <a:schemeClr val="accent1"/>
                </a:solidFill>
              </a:rPr>
              <a:t>REFERENCE</a:t>
            </a:r>
            <a:r>
              <a:rPr lang="en-US" dirty="0"/>
              <a:t>: THE </a:t>
            </a:r>
            <a:r>
              <a:rPr lang="en-US" b="1" dirty="0">
                <a:solidFill>
                  <a:srgbClr val="FF0000"/>
                </a:solidFill>
              </a:rPr>
              <a:t>SIGNIFIER</a:t>
            </a:r>
            <a:r>
              <a:rPr lang="en-US" dirty="0"/>
              <a:t> and THE </a:t>
            </a:r>
            <a:r>
              <a:rPr lang="en-US" b="1" dirty="0">
                <a:solidFill>
                  <a:schemeClr val="accent1"/>
                </a:solidFill>
              </a:rPr>
              <a:t>SIGNIFIED</a:t>
            </a:r>
          </a:p>
          <a:p>
            <a:endParaRPr lang="en-US" b="1" dirty="0">
              <a:solidFill>
                <a:schemeClr val="accent1"/>
              </a:solidFill>
            </a:endParaRPr>
          </a:p>
          <a:p>
            <a:r>
              <a:rPr lang="en-US" dirty="0"/>
              <a:t>A </a:t>
            </a:r>
            <a:r>
              <a:rPr lang="en-US" b="1" dirty="0">
                <a:solidFill>
                  <a:schemeClr val="accent2"/>
                </a:solidFill>
              </a:rPr>
              <a:t>SIGN</a:t>
            </a:r>
            <a:r>
              <a:rPr lang="en-US" dirty="0"/>
              <a:t> holds both of these two things together simultaneously, the union of </a:t>
            </a:r>
            <a:r>
              <a:rPr lang="en-US" b="1" dirty="0">
                <a:solidFill>
                  <a:srgbClr val="FF0000"/>
                </a:solidFill>
              </a:rPr>
              <a:t>SIGNIFIER</a:t>
            </a:r>
            <a:r>
              <a:rPr lang="en-US" dirty="0"/>
              <a:t> and </a:t>
            </a:r>
            <a:r>
              <a:rPr lang="en-US" b="1" dirty="0">
                <a:solidFill>
                  <a:schemeClr val="accent1"/>
                </a:solidFill>
              </a:rPr>
              <a:t>SIGNIFIED</a:t>
            </a:r>
          </a:p>
          <a:p>
            <a:endParaRPr lang="en-US" b="1" dirty="0">
              <a:solidFill>
                <a:schemeClr val="accent1"/>
              </a:solidFill>
            </a:endParaRPr>
          </a:p>
          <a:p>
            <a:r>
              <a:rPr lang="en-US" dirty="0"/>
              <a:t>According to Saussure, a </a:t>
            </a:r>
            <a:r>
              <a:rPr lang="en-US" b="1" dirty="0">
                <a:solidFill>
                  <a:schemeClr val="accent2"/>
                </a:solidFill>
              </a:rPr>
              <a:t>SIGN</a:t>
            </a:r>
            <a:r>
              <a:rPr lang="en-US" dirty="0"/>
              <a:t> is only meaningful within the system of signs to which it belongs; it does not have a meaning independent of that system</a:t>
            </a:r>
          </a:p>
          <a:p>
            <a:endParaRPr lang="en-US" dirty="0"/>
          </a:p>
          <a:p>
            <a:r>
              <a:rPr lang="en-US" dirty="0"/>
              <a:t>In addition, according to Saussure, a </a:t>
            </a:r>
            <a:r>
              <a:rPr lang="en-US" b="1" dirty="0">
                <a:solidFill>
                  <a:schemeClr val="accent2"/>
                </a:solidFill>
              </a:rPr>
              <a:t>SIGN</a:t>
            </a:r>
            <a:r>
              <a:rPr lang="en-US" dirty="0"/>
              <a:t> is meaningful because it is NOT another SIGN; it’s meaning is therefore </a:t>
            </a:r>
            <a:r>
              <a:rPr lang="en-US" b="1" dirty="0"/>
              <a:t>RELATIONAL</a:t>
            </a:r>
            <a:r>
              <a:rPr lang="en-US" dirty="0"/>
              <a:t> and </a:t>
            </a:r>
            <a:r>
              <a:rPr lang="en-US" b="1" dirty="0"/>
              <a:t>INTERDEPENDENT</a:t>
            </a:r>
          </a:p>
        </p:txBody>
      </p:sp>
    </p:spTree>
    <p:extLst>
      <p:ext uri="{BB962C8B-B14F-4D97-AF65-F5344CB8AC3E}">
        <p14:creationId xmlns:p14="http://schemas.microsoft.com/office/powerpoint/2010/main" val="1594559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5609A-ECB6-A141-8D0A-D0EF29D81F71}"/>
              </a:ext>
            </a:extLst>
          </p:cNvPr>
          <p:cNvSpPr>
            <a:spLocks noGrp="1"/>
          </p:cNvSpPr>
          <p:nvPr>
            <p:ph type="title"/>
          </p:nvPr>
        </p:nvSpPr>
        <p:spPr>
          <a:xfrm>
            <a:off x="923925" y="279400"/>
            <a:ext cx="10515600" cy="1325563"/>
          </a:xfrm>
        </p:spPr>
        <p:txBody>
          <a:bodyPr/>
          <a:lstStyle/>
          <a:p>
            <a:pPr algn="ctr"/>
            <a:r>
              <a:rPr lang="en-US" b="1" dirty="0"/>
              <a:t>Sign = signifier + signified</a:t>
            </a:r>
          </a:p>
        </p:txBody>
      </p:sp>
      <p:pic>
        <p:nvPicPr>
          <p:cNvPr id="11" name="Content Placeholder 10">
            <a:extLst>
              <a:ext uri="{FF2B5EF4-FFF2-40B4-BE49-F238E27FC236}">
                <a16:creationId xmlns:a16="http://schemas.microsoft.com/office/drawing/2014/main" id="{E7CD7997-5FA5-A342-95F9-1331F1B01286}"/>
              </a:ext>
            </a:extLst>
          </p:cNvPr>
          <p:cNvPicPr>
            <a:picLocks noGrp="1" noChangeAspect="1"/>
          </p:cNvPicPr>
          <p:nvPr>
            <p:ph idx="1"/>
          </p:nvPr>
        </p:nvPicPr>
        <p:blipFill>
          <a:blip r:embed="rId2"/>
          <a:stretch>
            <a:fillRect/>
          </a:stretch>
        </p:blipFill>
        <p:spPr>
          <a:xfrm>
            <a:off x="3371850" y="1277144"/>
            <a:ext cx="5643563" cy="5643563"/>
          </a:xfrm>
        </p:spPr>
      </p:pic>
    </p:spTree>
    <p:extLst>
      <p:ext uri="{BB962C8B-B14F-4D97-AF65-F5344CB8AC3E}">
        <p14:creationId xmlns:p14="http://schemas.microsoft.com/office/powerpoint/2010/main" val="3162403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69AE5A-2646-A943-8372-4CDB11752E69}"/>
              </a:ext>
            </a:extLst>
          </p:cNvPr>
          <p:cNvSpPr>
            <a:spLocks noGrp="1"/>
          </p:cNvSpPr>
          <p:nvPr>
            <p:ph type="title"/>
          </p:nvPr>
        </p:nvSpPr>
        <p:spPr/>
        <p:txBody>
          <a:bodyPr/>
          <a:lstStyle/>
          <a:p>
            <a:pPr algn="ctr"/>
            <a:r>
              <a:rPr lang="en-US" dirty="0"/>
              <a:t>How “</a:t>
            </a:r>
            <a:r>
              <a:rPr lang="en-US" dirty="0">
                <a:solidFill>
                  <a:srgbClr val="FF0000"/>
                </a:solidFill>
              </a:rPr>
              <a:t>signifier</a:t>
            </a:r>
            <a:r>
              <a:rPr lang="en-US" dirty="0"/>
              <a:t>” and “</a:t>
            </a:r>
            <a:r>
              <a:rPr lang="en-US" dirty="0">
                <a:solidFill>
                  <a:schemeClr val="accent1"/>
                </a:solidFill>
              </a:rPr>
              <a:t>signified</a:t>
            </a:r>
            <a:r>
              <a:rPr lang="en-US" dirty="0"/>
              <a:t>”</a:t>
            </a:r>
            <a:br>
              <a:rPr lang="en-US" dirty="0"/>
            </a:br>
            <a:r>
              <a:rPr lang="en-US" dirty="0"/>
              <a:t>are unified in “</a:t>
            </a:r>
            <a:r>
              <a:rPr lang="en-US" b="1" dirty="0">
                <a:solidFill>
                  <a:schemeClr val="accent2"/>
                </a:solidFill>
              </a:rPr>
              <a:t>the sign</a:t>
            </a:r>
            <a:r>
              <a:rPr lang="en-US" dirty="0"/>
              <a:t>”</a:t>
            </a:r>
          </a:p>
        </p:txBody>
      </p:sp>
      <p:pic>
        <p:nvPicPr>
          <p:cNvPr id="10" name="Content Placeholder 9">
            <a:extLst>
              <a:ext uri="{FF2B5EF4-FFF2-40B4-BE49-F238E27FC236}">
                <a16:creationId xmlns:a16="http://schemas.microsoft.com/office/drawing/2014/main" id="{31570AFC-4FF2-124B-8871-CB692BBECC37}"/>
              </a:ext>
            </a:extLst>
          </p:cNvPr>
          <p:cNvPicPr>
            <a:picLocks noGrp="1" noChangeAspect="1"/>
          </p:cNvPicPr>
          <p:nvPr>
            <p:ph idx="1"/>
          </p:nvPr>
        </p:nvPicPr>
        <p:blipFill>
          <a:blip r:embed="rId2"/>
          <a:stretch>
            <a:fillRect/>
          </a:stretch>
        </p:blipFill>
        <p:spPr>
          <a:xfrm>
            <a:off x="1879192" y="1627520"/>
            <a:ext cx="8433615" cy="5167418"/>
          </a:xfrm>
        </p:spPr>
      </p:pic>
    </p:spTree>
    <p:extLst>
      <p:ext uri="{BB962C8B-B14F-4D97-AF65-F5344CB8AC3E}">
        <p14:creationId xmlns:p14="http://schemas.microsoft.com/office/powerpoint/2010/main" val="383362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4F212-D681-1140-8FC4-FAAF51AFEE65}"/>
              </a:ext>
            </a:extLst>
          </p:cNvPr>
          <p:cNvSpPr>
            <a:spLocks noGrp="1"/>
          </p:cNvSpPr>
          <p:nvPr>
            <p:ph type="title"/>
          </p:nvPr>
        </p:nvSpPr>
        <p:spPr/>
        <p:txBody>
          <a:bodyPr/>
          <a:lstStyle/>
          <a:p>
            <a:pPr algn="ctr"/>
            <a:r>
              <a:rPr lang="en-US" dirty="0"/>
              <a:t>Chandler on Saussure </a:t>
            </a:r>
          </a:p>
        </p:txBody>
      </p:sp>
      <p:sp>
        <p:nvSpPr>
          <p:cNvPr id="3" name="Content Placeholder 2">
            <a:extLst>
              <a:ext uri="{FF2B5EF4-FFF2-40B4-BE49-F238E27FC236}">
                <a16:creationId xmlns:a16="http://schemas.microsoft.com/office/drawing/2014/main" id="{515A9393-A04F-8C42-8333-C9B5BEDE8E28}"/>
              </a:ext>
            </a:extLst>
          </p:cNvPr>
          <p:cNvSpPr>
            <a:spLocks noGrp="1"/>
          </p:cNvSpPr>
          <p:nvPr>
            <p:ph idx="1"/>
          </p:nvPr>
        </p:nvSpPr>
        <p:spPr/>
        <p:txBody>
          <a:bodyPr>
            <a:normAutofit/>
          </a:bodyPr>
          <a:lstStyle/>
          <a:p>
            <a:r>
              <a:rPr lang="en-US" sz="3600" dirty="0"/>
              <a:t>For Saussure, “meaning is derived from the way each language imposes its relational system on the continuum of thought and not directly from things in the world. This is radically different from traditional models of the sign—in which meaning is tied to representation. Saussure’s signified is a </a:t>
            </a:r>
            <a:r>
              <a:rPr lang="en-US" sz="3600" i="1" dirty="0"/>
              <a:t>concept</a:t>
            </a:r>
            <a:r>
              <a:rPr lang="en-US" sz="3600" dirty="0"/>
              <a:t> in the mind—not a thing but the notion of a thing” (15, italics in original). </a:t>
            </a:r>
          </a:p>
        </p:txBody>
      </p:sp>
    </p:spTree>
    <p:extLst>
      <p:ext uri="{BB962C8B-B14F-4D97-AF65-F5344CB8AC3E}">
        <p14:creationId xmlns:p14="http://schemas.microsoft.com/office/powerpoint/2010/main" val="4067083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5B55E-E811-AB4B-81E3-46D1DEF62FCB}"/>
              </a:ext>
            </a:extLst>
          </p:cNvPr>
          <p:cNvSpPr>
            <a:spLocks noGrp="1"/>
          </p:cNvSpPr>
          <p:nvPr>
            <p:ph type="title"/>
          </p:nvPr>
        </p:nvSpPr>
        <p:spPr/>
        <p:txBody>
          <a:bodyPr/>
          <a:lstStyle/>
          <a:p>
            <a:r>
              <a:rPr lang="en-US" dirty="0"/>
              <a:t>System of Signification #1: Traffic Light</a:t>
            </a:r>
          </a:p>
        </p:txBody>
      </p:sp>
      <p:pic>
        <p:nvPicPr>
          <p:cNvPr id="8" name="Content Placeholder 7">
            <a:extLst>
              <a:ext uri="{FF2B5EF4-FFF2-40B4-BE49-F238E27FC236}">
                <a16:creationId xmlns:a16="http://schemas.microsoft.com/office/drawing/2014/main" id="{EF2B8B33-9A8F-8149-BE95-CBBD51BB3074}"/>
              </a:ext>
            </a:extLst>
          </p:cNvPr>
          <p:cNvPicPr>
            <a:picLocks noGrp="1" noChangeAspect="1"/>
          </p:cNvPicPr>
          <p:nvPr>
            <p:ph sz="half" idx="1"/>
          </p:nvPr>
        </p:nvPicPr>
        <p:blipFill>
          <a:blip r:embed="rId2"/>
          <a:stretch>
            <a:fillRect/>
          </a:stretch>
        </p:blipFill>
        <p:spPr>
          <a:xfrm>
            <a:off x="2451539" y="1593176"/>
            <a:ext cx="7341156" cy="4697266"/>
          </a:xfrm>
        </p:spPr>
      </p:pic>
      <p:sp>
        <p:nvSpPr>
          <p:cNvPr id="6" name="Content Placeholder 5">
            <a:extLst>
              <a:ext uri="{FF2B5EF4-FFF2-40B4-BE49-F238E27FC236}">
                <a16:creationId xmlns:a16="http://schemas.microsoft.com/office/drawing/2014/main" id="{6D2E04D0-D6E0-654F-AE46-2AB0EAB3A95D}"/>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3955805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5B55E-E811-AB4B-81E3-46D1DEF62FCB}"/>
              </a:ext>
            </a:extLst>
          </p:cNvPr>
          <p:cNvSpPr>
            <a:spLocks noGrp="1"/>
          </p:cNvSpPr>
          <p:nvPr>
            <p:ph type="title"/>
          </p:nvPr>
        </p:nvSpPr>
        <p:spPr/>
        <p:txBody>
          <a:bodyPr/>
          <a:lstStyle/>
          <a:p>
            <a:r>
              <a:rPr lang="en-US" dirty="0"/>
              <a:t>System of Signification #1: Traffic Light</a:t>
            </a:r>
          </a:p>
        </p:txBody>
      </p:sp>
      <p:pic>
        <p:nvPicPr>
          <p:cNvPr id="8" name="Content Placeholder 7">
            <a:extLst>
              <a:ext uri="{FF2B5EF4-FFF2-40B4-BE49-F238E27FC236}">
                <a16:creationId xmlns:a16="http://schemas.microsoft.com/office/drawing/2014/main" id="{EF2B8B33-9A8F-8149-BE95-CBBD51BB3074}"/>
              </a:ext>
            </a:extLst>
          </p:cNvPr>
          <p:cNvPicPr>
            <a:picLocks noGrp="1" noChangeAspect="1"/>
          </p:cNvPicPr>
          <p:nvPr>
            <p:ph sz="half" idx="1"/>
          </p:nvPr>
        </p:nvPicPr>
        <p:blipFill>
          <a:blip r:embed="rId2"/>
          <a:stretch>
            <a:fillRect/>
          </a:stretch>
        </p:blipFill>
        <p:spPr>
          <a:xfrm>
            <a:off x="712076" y="2524865"/>
            <a:ext cx="5181600" cy="3315466"/>
          </a:xfrm>
        </p:spPr>
      </p:pic>
      <p:pic>
        <p:nvPicPr>
          <p:cNvPr id="3" name="Content Placeholder 2">
            <a:extLst>
              <a:ext uri="{FF2B5EF4-FFF2-40B4-BE49-F238E27FC236}">
                <a16:creationId xmlns:a16="http://schemas.microsoft.com/office/drawing/2014/main" id="{EDF38924-CF08-6C48-85CC-E65CFCA8B6BE}"/>
              </a:ext>
            </a:extLst>
          </p:cNvPr>
          <p:cNvPicPr>
            <a:picLocks noGrp="1" noChangeAspect="1"/>
          </p:cNvPicPr>
          <p:nvPr>
            <p:ph sz="half" idx="2"/>
          </p:nvPr>
        </p:nvPicPr>
        <p:blipFill>
          <a:blip r:embed="rId3"/>
          <a:stretch>
            <a:fillRect/>
          </a:stretch>
        </p:blipFill>
        <p:spPr>
          <a:xfrm>
            <a:off x="7126015" y="1392268"/>
            <a:ext cx="3819972" cy="5273425"/>
          </a:xfrm>
        </p:spPr>
      </p:pic>
    </p:spTree>
    <p:extLst>
      <p:ext uri="{BB962C8B-B14F-4D97-AF65-F5344CB8AC3E}">
        <p14:creationId xmlns:p14="http://schemas.microsoft.com/office/powerpoint/2010/main" val="1674120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5B55E-E811-AB4B-81E3-46D1DEF62FCB}"/>
              </a:ext>
            </a:extLst>
          </p:cNvPr>
          <p:cNvSpPr>
            <a:spLocks noGrp="1"/>
          </p:cNvSpPr>
          <p:nvPr>
            <p:ph type="title"/>
          </p:nvPr>
        </p:nvSpPr>
        <p:spPr/>
        <p:txBody>
          <a:bodyPr/>
          <a:lstStyle/>
          <a:p>
            <a:r>
              <a:rPr lang="en-US" dirty="0"/>
              <a:t>System of Signification #2: Money</a:t>
            </a:r>
          </a:p>
        </p:txBody>
      </p:sp>
      <p:pic>
        <p:nvPicPr>
          <p:cNvPr id="3" name="Content Placeholder 2">
            <a:extLst>
              <a:ext uri="{FF2B5EF4-FFF2-40B4-BE49-F238E27FC236}">
                <a16:creationId xmlns:a16="http://schemas.microsoft.com/office/drawing/2014/main" id="{FE59C0D9-6388-494D-9CDD-DD9F83A3B1C5}"/>
              </a:ext>
            </a:extLst>
          </p:cNvPr>
          <p:cNvPicPr>
            <a:picLocks noGrp="1" noChangeAspect="1"/>
          </p:cNvPicPr>
          <p:nvPr>
            <p:ph sz="half" idx="1"/>
          </p:nvPr>
        </p:nvPicPr>
        <p:blipFill>
          <a:blip r:embed="rId2"/>
          <a:stretch>
            <a:fillRect/>
          </a:stretch>
        </p:blipFill>
        <p:spPr>
          <a:xfrm>
            <a:off x="1930139" y="2144110"/>
            <a:ext cx="8161590" cy="3350173"/>
          </a:xfrm>
        </p:spPr>
      </p:pic>
      <p:sp>
        <p:nvSpPr>
          <p:cNvPr id="10" name="Content Placeholder 9">
            <a:extLst>
              <a:ext uri="{FF2B5EF4-FFF2-40B4-BE49-F238E27FC236}">
                <a16:creationId xmlns:a16="http://schemas.microsoft.com/office/drawing/2014/main" id="{CA903FAC-CD20-824A-9EC5-3E7B38B7E23B}"/>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487144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5B55E-E811-AB4B-81E3-46D1DEF62FCB}"/>
              </a:ext>
            </a:extLst>
          </p:cNvPr>
          <p:cNvSpPr>
            <a:spLocks noGrp="1"/>
          </p:cNvSpPr>
          <p:nvPr>
            <p:ph type="title"/>
          </p:nvPr>
        </p:nvSpPr>
        <p:spPr/>
        <p:txBody>
          <a:bodyPr/>
          <a:lstStyle/>
          <a:p>
            <a:r>
              <a:rPr lang="en-US" dirty="0"/>
              <a:t>System of Signification #2: Money</a:t>
            </a:r>
          </a:p>
        </p:txBody>
      </p:sp>
      <p:pic>
        <p:nvPicPr>
          <p:cNvPr id="3" name="Content Placeholder 2">
            <a:extLst>
              <a:ext uri="{FF2B5EF4-FFF2-40B4-BE49-F238E27FC236}">
                <a16:creationId xmlns:a16="http://schemas.microsoft.com/office/drawing/2014/main" id="{FE59C0D9-6388-494D-9CDD-DD9F83A3B1C5}"/>
              </a:ext>
            </a:extLst>
          </p:cNvPr>
          <p:cNvPicPr>
            <a:picLocks noGrp="1" noChangeAspect="1"/>
          </p:cNvPicPr>
          <p:nvPr>
            <p:ph sz="half" idx="1"/>
          </p:nvPr>
        </p:nvPicPr>
        <p:blipFill>
          <a:blip r:embed="rId2"/>
          <a:stretch>
            <a:fillRect/>
          </a:stretch>
        </p:blipFill>
        <p:spPr>
          <a:xfrm>
            <a:off x="613718" y="2845676"/>
            <a:ext cx="4820138" cy="1978572"/>
          </a:xfrm>
        </p:spPr>
      </p:pic>
      <p:pic>
        <p:nvPicPr>
          <p:cNvPr id="8" name="Content Placeholder 7">
            <a:extLst>
              <a:ext uri="{FF2B5EF4-FFF2-40B4-BE49-F238E27FC236}">
                <a16:creationId xmlns:a16="http://schemas.microsoft.com/office/drawing/2014/main" id="{127DF2D6-345F-DC43-96A2-F6DE6B4EA23A}"/>
              </a:ext>
            </a:extLst>
          </p:cNvPr>
          <p:cNvPicPr>
            <a:picLocks noGrp="1" noChangeAspect="1"/>
          </p:cNvPicPr>
          <p:nvPr>
            <p:ph sz="half" idx="2"/>
          </p:nvPr>
        </p:nvPicPr>
        <p:blipFill>
          <a:blip r:embed="rId3"/>
          <a:stretch>
            <a:fillRect/>
          </a:stretch>
        </p:blipFill>
        <p:spPr>
          <a:xfrm>
            <a:off x="5833241" y="2111127"/>
            <a:ext cx="6258009" cy="4037425"/>
          </a:xfrm>
        </p:spPr>
      </p:pic>
    </p:spTree>
    <p:extLst>
      <p:ext uri="{BB962C8B-B14F-4D97-AF65-F5344CB8AC3E}">
        <p14:creationId xmlns:p14="http://schemas.microsoft.com/office/powerpoint/2010/main" val="2448805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5B55E-E811-AB4B-81E3-46D1DEF62FCB}"/>
              </a:ext>
            </a:extLst>
          </p:cNvPr>
          <p:cNvSpPr>
            <a:spLocks noGrp="1"/>
          </p:cNvSpPr>
          <p:nvPr>
            <p:ph type="title"/>
          </p:nvPr>
        </p:nvSpPr>
        <p:spPr/>
        <p:txBody>
          <a:bodyPr/>
          <a:lstStyle/>
          <a:p>
            <a:r>
              <a:rPr lang="en-US" dirty="0"/>
              <a:t>System of Signification #3: Smell</a:t>
            </a:r>
          </a:p>
        </p:txBody>
      </p:sp>
      <p:pic>
        <p:nvPicPr>
          <p:cNvPr id="3" name="Content Placeholder 2">
            <a:extLst>
              <a:ext uri="{FF2B5EF4-FFF2-40B4-BE49-F238E27FC236}">
                <a16:creationId xmlns:a16="http://schemas.microsoft.com/office/drawing/2014/main" id="{58333F8A-6159-DF44-BD6A-50B9738E7B94}"/>
              </a:ext>
            </a:extLst>
          </p:cNvPr>
          <p:cNvPicPr>
            <a:picLocks noGrp="1" noChangeAspect="1"/>
          </p:cNvPicPr>
          <p:nvPr>
            <p:ph sz="half" idx="1"/>
          </p:nvPr>
        </p:nvPicPr>
        <p:blipFill>
          <a:blip r:embed="rId2"/>
          <a:stretch>
            <a:fillRect/>
          </a:stretch>
        </p:blipFill>
        <p:spPr>
          <a:xfrm>
            <a:off x="717331" y="1690688"/>
            <a:ext cx="4535734" cy="4535734"/>
          </a:xfrm>
        </p:spPr>
      </p:pic>
      <p:pic>
        <p:nvPicPr>
          <p:cNvPr id="8" name="Content Placeholder 7">
            <a:extLst>
              <a:ext uri="{FF2B5EF4-FFF2-40B4-BE49-F238E27FC236}">
                <a16:creationId xmlns:a16="http://schemas.microsoft.com/office/drawing/2014/main" id="{B0FE2085-8FD0-CC43-9DF4-B6F276020289}"/>
              </a:ext>
            </a:extLst>
          </p:cNvPr>
          <p:cNvPicPr>
            <a:picLocks noGrp="1" noChangeAspect="1"/>
          </p:cNvPicPr>
          <p:nvPr>
            <p:ph sz="half" idx="2"/>
          </p:nvPr>
        </p:nvPicPr>
        <p:blipFill>
          <a:blip r:embed="rId3"/>
          <a:stretch>
            <a:fillRect/>
          </a:stretch>
        </p:blipFill>
        <p:spPr>
          <a:xfrm>
            <a:off x="6096000" y="2056004"/>
            <a:ext cx="5707652" cy="3805101"/>
          </a:xfrm>
        </p:spPr>
      </p:pic>
    </p:spTree>
    <p:extLst>
      <p:ext uri="{BB962C8B-B14F-4D97-AF65-F5344CB8AC3E}">
        <p14:creationId xmlns:p14="http://schemas.microsoft.com/office/powerpoint/2010/main" val="1987836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5609A-ECB6-A141-8D0A-D0EF29D81F71}"/>
              </a:ext>
            </a:extLst>
          </p:cNvPr>
          <p:cNvSpPr>
            <a:spLocks noGrp="1"/>
          </p:cNvSpPr>
          <p:nvPr>
            <p:ph type="title"/>
          </p:nvPr>
        </p:nvSpPr>
        <p:spPr>
          <a:xfrm>
            <a:off x="838200" y="94593"/>
            <a:ext cx="10515600" cy="1596095"/>
          </a:xfrm>
        </p:spPr>
        <p:txBody>
          <a:bodyPr>
            <a:normAutofit fontScale="90000"/>
          </a:bodyPr>
          <a:lstStyle/>
          <a:p>
            <a:pPr algn="ctr"/>
            <a:r>
              <a:rPr lang="en-US" dirty="0"/>
              <a:t>Signs only work within</a:t>
            </a:r>
            <a:br>
              <a:rPr lang="en-US" dirty="0"/>
            </a:br>
            <a:r>
              <a:rPr lang="en-US" b="1" i="1" dirty="0"/>
              <a:t>systems of signification </a:t>
            </a:r>
            <a:r>
              <a:rPr lang="en-US" dirty="0"/>
              <a:t>that are</a:t>
            </a:r>
            <a:br>
              <a:rPr lang="en-US" dirty="0"/>
            </a:br>
            <a:r>
              <a:rPr lang="en-US" b="1" i="1" dirty="0"/>
              <a:t>relational </a:t>
            </a:r>
            <a:r>
              <a:rPr lang="en-US" dirty="0"/>
              <a:t>and</a:t>
            </a:r>
            <a:r>
              <a:rPr lang="en-US" b="1" i="1" dirty="0"/>
              <a:t> interdependent</a:t>
            </a:r>
          </a:p>
        </p:txBody>
      </p:sp>
      <p:pic>
        <p:nvPicPr>
          <p:cNvPr id="11" name="Content Placeholder 10">
            <a:extLst>
              <a:ext uri="{FF2B5EF4-FFF2-40B4-BE49-F238E27FC236}">
                <a16:creationId xmlns:a16="http://schemas.microsoft.com/office/drawing/2014/main" id="{E7CD7997-5FA5-A342-95F9-1331F1B01286}"/>
              </a:ext>
            </a:extLst>
          </p:cNvPr>
          <p:cNvPicPr>
            <a:picLocks noGrp="1" noChangeAspect="1"/>
          </p:cNvPicPr>
          <p:nvPr>
            <p:ph sz="half" idx="1"/>
          </p:nvPr>
        </p:nvPicPr>
        <p:blipFill>
          <a:blip r:embed="rId2"/>
          <a:stretch>
            <a:fillRect/>
          </a:stretch>
        </p:blipFill>
        <p:spPr>
          <a:xfrm>
            <a:off x="6818559" y="1967514"/>
            <a:ext cx="4351338" cy="4351338"/>
          </a:xfrm>
        </p:spPr>
      </p:pic>
      <p:pic>
        <p:nvPicPr>
          <p:cNvPr id="5" name="Content Placeholder 6">
            <a:extLst>
              <a:ext uri="{FF2B5EF4-FFF2-40B4-BE49-F238E27FC236}">
                <a16:creationId xmlns:a16="http://schemas.microsoft.com/office/drawing/2014/main" id="{680884F7-E763-C047-B81B-5C5919DC8AB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93049" y="1967514"/>
            <a:ext cx="4351338" cy="4351338"/>
          </a:xfrm>
        </p:spPr>
      </p:pic>
    </p:spTree>
    <p:extLst>
      <p:ext uri="{BB962C8B-B14F-4D97-AF65-F5344CB8AC3E}">
        <p14:creationId xmlns:p14="http://schemas.microsoft.com/office/powerpoint/2010/main" val="1460862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4F212-D681-1140-8FC4-FAAF51AFEE65}"/>
              </a:ext>
            </a:extLst>
          </p:cNvPr>
          <p:cNvSpPr>
            <a:spLocks noGrp="1"/>
          </p:cNvSpPr>
          <p:nvPr>
            <p:ph type="title"/>
          </p:nvPr>
        </p:nvSpPr>
        <p:spPr/>
        <p:txBody>
          <a:bodyPr/>
          <a:lstStyle/>
          <a:p>
            <a:pPr algn="ctr"/>
            <a:r>
              <a:rPr lang="en-US" dirty="0"/>
              <a:t>Frederic Jameson on systems of signification</a:t>
            </a:r>
          </a:p>
        </p:txBody>
      </p:sp>
      <p:sp>
        <p:nvSpPr>
          <p:cNvPr id="3" name="Content Placeholder 2">
            <a:extLst>
              <a:ext uri="{FF2B5EF4-FFF2-40B4-BE49-F238E27FC236}">
                <a16:creationId xmlns:a16="http://schemas.microsoft.com/office/drawing/2014/main" id="{515A9393-A04F-8C42-8333-C9B5BEDE8E28}"/>
              </a:ext>
            </a:extLst>
          </p:cNvPr>
          <p:cNvSpPr>
            <a:spLocks noGrp="1"/>
          </p:cNvSpPr>
          <p:nvPr>
            <p:ph idx="1"/>
          </p:nvPr>
        </p:nvSpPr>
        <p:spPr/>
        <p:txBody>
          <a:bodyPr>
            <a:normAutofit/>
          </a:bodyPr>
          <a:lstStyle/>
          <a:p>
            <a:pPr marL="0" indent="0">
              <a:buNone/>
            </a:pPr>
            <a:r>
              <a:rPr lang="en-US" sz="3600" dirty="0"/>
              <a:t>“It is not so much the individual word or sentence that ‘stands for’ or ‘reflects’ the individual object or event in the real world, but rather that the entire system of signs…lies parallel to reality itself; that it is the totality of systematic language, in other words, which is analogous to whatever organized structures exist in the world of reality”</a:t>
            </a:r>
          </a:p>
          <a:p>
            <a:pPr marL="0" indent="0">
              <a:buNone/>
            </a:pPr>
            <a:r>
              <a:rPr lang="en-US" sz="3600" dirty="0"/>
              <a:t>(Jameson, 1972; quoted in Chandler, 19)</a:t>
            </a:r>
          </a:p>
        </p:txBody>
      </p:sp>
    </p:spTree>
    <p:extLst>
      <p:ext uri="{BB962C8B-B14F-4D97-AF65-F5344CB8AC3E}">
        <p14:creationId xmlns:p14="http://schemas.microsoft.com/office/powerpoint/2010/main" val="36088434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467</TotalTime>
  <Words>847</Words>
  <Application>Microsoft Office PowerPoint</Application>
  <PresentationFormat>Widescreen</PresentationFormat>
  <Paragraphs>71</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 Unicode MS</vt:lpstr>
      <vt:lpstr>Arial</vt:lpstr>
      <vt:lpstr>Calibri</vt:lpstr>
      <vt:lpstr>Calibri Light</vt:lpstr>
      <vt:lpstr>Office Theme</vt:lpstr>
      <vt:lpstr>Today’s lecture</vt:lpstr>
      <vt:lpstr>Representation of a cup and saucer</vt:lpstr>
      <vt:lpstr>Re-presentation</vt:lpstr>
      <vt:lpstr>“C – A – T”</vt:lpstr>
      <vt:lpstr>Some theories of representation</vt:lpstr>
      <vt:lpstr>Photographic representation and emoji representation</vt:lpstr>
      <vt:lpstr>Conventions of representation</vt:lpstr>
      <vt:lpstr>Ferdinand de Saussure (Swiss, 1857-1913)</vt:lpstr>
      <vt:lpstr>Saussure’s radical departure</vt:lpstr>
      <vt:lpstr>From the Cours linguistique général (1916)</vt:lpstr>
      <vt:lpstr>Signs as relational systems</vt:lpstr>
      <vt:lpstr>Sign = signifier + signified</vt:lpstr>
      <vt:lpstr>How “signifier” and “signified” are unified in “the sign”</vt:lpstr>
      <vt:lpstr>Chandler on Saussure </vt:lpstr>
      <vt:lpstr>System of Signification #1: Traffic Light</vt:lpstr>
      <vt:lpstr>System of Signification #1: Traffic Light</vt:lpstr>
      <vt:lpstr>System of Signification #2: Money</vt:lpstr>
      <vt:lpstr>System of Signification #2: Money</vt:lpstr>
      <vt:lpstr>System of Signification #3: Smell</vt:lpstr>
      <vt:lpstr>Signs only work within systems of signification that are relational and interdependent</vt:lpstr>
      <vt:lpstr>Frederic Jameson on systems of signification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Serlin, David</dc:creator>
  <cp:lastModifiedBy>jameswu</cp:lastModifiedBy>
  <cp:revision>66</cp:revision>
  <dcterms:created xsi:type="dcterms:W3CDTF">2018-01-09T20:12:42Z</dcterms:created>
  <dcterms:modified xsi:type="dcterms:W3CDTF">2019-01-28T22:30:55Z</dcterms:modified>
</cp:coreProperties>
</file>